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0287000" cx="18288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DD0649-37F9-4D72-8E4B-C8ACE33BEBEC}">
  <a:tblStyle styleId="{C6DD0649-37F9-4D72-8E4B-C8ACE33BEB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0096a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0096a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f0096ad1d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f0096ad1d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f0096ad1d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f0096ad1d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f0096ad1d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f0096ad1d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f0096ad1d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f0096ad1d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f0096ad1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f0096ad1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the ideal file format?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f0096ad1d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f0096ad1d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table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f0096ad1d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f0096ad1d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f0096ad1d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f0096ad1d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f0096ad1d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f0096ad1d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f0096ad1d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f0096ad1d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f0096ad1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f0096ad1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f0096ad1d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f0096ad1d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f0096ad1d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f0096ad1d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0096ad1d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0096ad1d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0096ad1d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0096ad1d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0096ad1d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0096ad1d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f0096ad1d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f0096ad1d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f0096ad1d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f0096ad1d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f0096ad1d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f0096ad1d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f0096ad1d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f0096ad1d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f0096ad1d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f0096ad1d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f0096ad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f0096ad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f0096ad1d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f0096ad1d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f0096ad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f0096ad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 go back to front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f0096ad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f0096ad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f0096ad1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f0096ad1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format that deck.gl ultimately needs on the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how the buffer layout is </a:t>
            </a:r>
            <a:r>
              <a:rPr i="1" lang="en"/>
              <a:t>columnar</a:t>
            </a: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…if only there was a columnar, cross-language specification that makes it easier to construct these buffers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f0096ad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f0096ad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f0096ad1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f0096ad1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</a:t>
            </a:r>
            <a:r>
              <a:rPr i="1" lang="en"/>
              <a:t>extend</a:t>
            </a:r>
            <a:r>
              <a:rPr lang="en"/>
              <a:t> Arrow; stays within its bounds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f0096ad1d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f0096ad1d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Light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9511700" y="365751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Blue">
  <p:cSld name="SECTION_HEADER_1">
    <p:bg>
      <p:bgPr>
        <a:solidFill>
          <a:srgbClr val="3333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Dark">
  <p:cSld name="SECTION_HEADER_1_1">
    <p:bg>
      <p:bgPr>
        <a:solidFill>
          <a:srgbClr val="171417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 1">
  <p:cSld name="TITLE_AND_BODY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" name="Google Shape;67;p1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Left Image_Light">
  <p:cSld name="TITLE_AND_BODY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4" name="Google Shape;74;p15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Light">
  <p:cSld name="TITLE_AND_BODY_1_1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0" name="Google Shape;80;p16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1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3_2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7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Light 1">
  <p:cSld name="TITLE_AND_BODY_1_1_3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18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Dark">
  <p:cSld name="TITLE_AND_BODY_1_1_3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Right Image_Dark">
  <p:cSld name="TITLE_AND_BODY_1_1_2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0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Light">
  <p:cSld name="TITLE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2_1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">
  <p:cSld name="TITLE_AND_BODY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22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 1">
  <p:cSld name="TITLE_AND_BODY_1_1_1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Light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30" name="Google Shape;130;p2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Dark">
  <p:cSld name="TITLE_ONLY_1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Light">
  <p:cSld name="ONE_COLUMN_TEXT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Light">
  <p:cSld name="ONE_COLUMN_TEXT_1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2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Dark">
  <p:cSld name="ONE_COLUMN_TEXT_1_2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8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Dark">
  <p:cSld name="ONE_COLUMN_TEXT_1_2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9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333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365725" y="730920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Dark">
  <p:cSld name="TITLE_2_1">
    <p:bg>
      <p:bgPr>
        <a:solidFill>
          <a:srgbClr val="171417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6296"/>
            <a:ext cx="4389122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light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3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71" name="Google Shape;171;p31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dark">
  <p:cSld name="SECTION_TITLE_AND_DESCRIPTION_2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light">
  <p:cSld name="SECTION_TITLE_AND_DESCRIPTION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3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dark">
  <p:cSld name="SECTION_TITLE_AND_DESCRIPTION_1_1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34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4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note">
  <p:cSld name="CAPTION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65725" y="8916750"/>
            <a:ext cx="10972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/>
        </p:txBody>
      </p:sp>
      <p:sp>
        <p:nvSpPr>
          <p:cNvPr id="191" name="Google Shape;191;p3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" name="Google Shape;19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200" name="Google Shape;20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35" y="9329959"/>
            <a:ext cx="8211313" cy="78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BLANK_1_1">
    <p:bg>
      <p:bgPr>
        <a:solidFill>
          <a:srgbClr val="1A1A1A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312" y="9162288"/>
            <a:ext cx="8492954" cy="786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1097275" y="3257550"/>
            <a:ext cx="16093500" cy="5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type="title"/>
          </p:nvPr>
        </p:nvSpPr>
        <p:spPr>
          <a:xfrm>
            <a:off x="1060704" y="947750"/>
            <a:ext cx="16093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" name="Google Shape;20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448535"/>
            <a:ext cx="1097401" cy="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Dark">
  <p:cSld name="TITLE_1">
    <p:bg>
      <p:bgPr>
        <a:solidFill>
          <a:srgbClr val="171417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480562" cy="10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511691" y="365760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21" name="Google Shape;221;p4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8" name="Google Shape;228;p44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29" name="Google Shape;229;p44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0" name="Google Shape;230;p4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6" name="Google Shape;236;p46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7" name="Google Shape;237;p4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40" name="Google Shape;240;p4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/>
          <p:nvPr/>
        </p:nvSpPr>
        <p:spPr>
          <a:xfrm>
            <a:off x="9144000" y="50"/>
            <a:ext cx="9144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244" name="Google Shape;244;p48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5" name="Google Shape;245;p48"/>
          <p:cNvSpPr txBox="1"/>
          <p:nvPr>
            <p:ph idx="2" type="body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249" name="Google Shape;249;p4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252" name="Google Shape;252;p50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53" name="Google Shape;253;p5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1">
  <p:cSld name="TITLE_1_1_2">
    <p:bg>
      <p:bgPr>
        <a:solidFill>
          <a:srgbClr val="F5F5F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2">
  <p:cSld name="TITLE_1_1_1">
    <p:bg>
      <p:bgPr>
        <a:solidFill>
          <a:srgbClr val="17141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Helvetica Neue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Cover Image_Dark">
  <p:cSld name="TITLE_1_1_1_1">
    <p:bg>
      <p:bgPr>
        <a:solidFill>
          <a:srgbClr val="171417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ver Image_Light">
  <p:cSld name="TITLE_1_1_3">
    <p:bg>
      <p:bgPr>
        <a:solidFill>
          <a:srgbClr val="F5F5F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Light" type="secHead">
  <p:cSld name="SECTION_HEADER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7" name="Google Shape;47;p1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7113568" y="9499702"/>
            <a:ext cx="10974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50" lIns="167650" spcFirstLastPara="1" rIns="167650" wrap="square" tIns="167650">
            <a:noAutofit/>
          </a:bodyPr>
          <a:lstStyle>
            <a:lvl1pPr lvl="0" rtl="0" algn="r">
              <a:buNone/>
              <a:defRPr sz="2400">
                <a:solidFill>
                  <a:schemeClr val="tx1"/>
                </a:solidFill>
              </a:defRPr>
            </a:lvl1pPr>
            <a:lvl2pPr lvl="1" rtl="0" algn="r">
              <a:buNone/>
              <a:defRPr sz="2400">
                <a:solidFill>
                  <a:schemeClr val="tx1"/>
                </a:solidFill>
              </a:defRPr>
            </a:lvl2pPr>
            <a:lvl3pPr lvl="2" rtl="0" algn="r">
              <a:buNone/>
              <a:defRPr sz="2400">
                <a:solidFill>
                  <a:schemeClr val="tx1"/>
                </a:solidFill>
              </a:defRPr>
            </a:lvl3pPr>
            <a:lvl4pPr lvl="3" rtl="0" algn="r">
              <a:buNone/>
              <a:defRPr sz="2400">
                <a:solidFill>
                  <a:schemeClr val="tx1"/>
                </a:solidFill>
              </a:defRPr>
            </a:lvl4pPr>
            <a:lvl5pPr lvl="4" rtl="0" algn="r">
              <a:buNone/>
              <a:defRPr sz="2400">
                <a:solidFill>
                  <a:schemeClr val="tx1"/>
                </a:solidFill>
              </a:defRPr>
            </a:lvl5pPr>
            <a:lvl6pPr lvl="5" rtl="0" algn="r">
              <a:buNone/>
              <a:defRPr sz="2400">
                <a:solidFill>
                  <a:schemeClr val="tx1"/>
                </a:solidFill>
              </a:defRPr>
            </a:lvl6pPr>
            <a:lvl7pPr lvl="6" rtl="0" algn="r">
              <a:buNone/>
              <a:defRPr sz="2400">
                <a:solidFill>
                  <a:schemeClr val="tx1"/>
                </a:solidFill>
              </a:defRPr>
            </a:lvl7pPr>
            <a:lvl8pPr lvl="7" rtl="0" algn="r">
              <a:buNone/>
              <a:defRPr sz="2400">
                <a:solidFill>
                  <a:schemeClr val="tx1"/>
                </a:solidFill>
              </a:defRPr>
            </a:lvl8pPr>
            <a:lvl9pPr lvl="8" rtl="0" algn="r">
              <a:buNone/>
              <a:defRPr sz="24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orient="horz" pos="6250">
          <p15:clr>
            <a:srgbClr val="EA4335"/>
          </p15:clr>
        </p15:guide>
        <p15:guide id="4" pos="461">
          <p15:clr>
            <a:srgbClr val="00FFFF"/>
          </p15:clr>
        </p15:guide>
        <p15:guide id="5" pos="691">
          <p15:clr>
            <a:srgbClr val="EE352E"/>
          </p15:clr>
        </p15:guide>
        <p15:guide id="6" pos="922">
          <p15:clr>
            <a:srgbClr val="00FFFF"/>
          </p15:clr>
        </p15:guide>
        <p15:guide id="7" pos="1152">
          <p15:clr>
            <a:srgbClr val="00FFFF"/>
          </p15:clr>
        </p15:guide>
        <p15:guide id="8" pos="1382">
          <p15:clr>
            <a:srgbClr val="00FFFF"/>
          </p15:clr>
        </p15:guide>
        <p15:guide id="9" pos="1613">
          <p15:clr>
            <a:srgbClr val="EE352E"/>
          </p15:clr>
        </p15:guide>
        <p15:guide id="10" pos="1843">
          <p15:clr>
            <a:srgbClr val="14E6DD"/>
          </p15:clr>
        </p15:guide>
        <p15:guide id="11" pos="2074">
          <p15:clr>
            <a:srgbClr val="14E6DD"/>
          </p15:clr>
        </p15:guide>
        <p15:guide id="12" pos="2304">
          <p15:clr>
            <a:srgbClr val="14E6DD"/>
          </p15:clr>
        </p15:guide>
        <p15:guide id="13" pos="2534">
          <p15:clr>
            <a:srgbClr val="14E6DD"/>
          </p15:clr>
        </p15:guide>
        <p15:guide id="14" pos="2765">
          <p15:clr>
            <a:srgbClr val="14E6DD"/>
          </p15:clr>
        </p15:guide>
        <p15:guide id="15" pos="2995">
          <p15:clr>
            <a:srgbClr val="EA4335"/>
          </p15:clr>
        </p15:guide>
        <p15:guide id="16" pos="3226">
          <p15:clr>
            <a:srgbClr val="00FFFF"/>
          </p15:clr>
        </p15:guide>
        <p15:guide id="17" pos="3456">
          <p15:clr>
            <a:srgbClr val="00FFFF"/>
          </p15:clr>
        </p15:guide>
        <p15:guide id="18" pos="3686">
          <p15:clr>
            <a:srgbClr val="00FFFF"/>
          </p15:clr>
        </p15:guide>
        <p15:guide id="19" pos="3917">
          <p15:clr>
            <a:srgbClr val="00FFFF"/>
          </p15:clr>
        </p15:guide>
        <p15:guide id="20" pos="4147">
          <p15:clr>
            <a:srgbClr val="00FFFF"/>
          </p15:clr>
        </p15:guide>
        <p15:guide id="21" pos="4378">
          <p15:clr>
            <a:srgbClr val="EA4335"/>
          </p15:clr>
        </p15:guide>
        <p15:guide id="22" pos="4608">
          <p15:clr>
            <a:srgbClr val="00FFFF"/>
          </p15:clr>
        </p15:guide>
        <p15:guide id="23" pos="4838">
          <p15:clr>
            <a:srgbClr val="00FFFF"/>
          </p15:clr>
        </p15:guide>
        <p15:guide id="24" pos="5069">
          <p15:clr>
            <a:srgbClr val="00FFFF"/>
          </p15:clr>
        </p15:guide>
        <p15:guide id="25" pos="5299">
          <p15:clr>
            <a:srgbClr val="00FFFF"/>
          </p15:clr>
        </p15:guide>
        <p15:guide id="26" pos="5530">
          <p15:clr>
            <a:srgbClr val="00FFFF"/>
          </p15:clr>
        </p15:guide>
        <p15:guide id="27" pos="5760">
          <p15:clr>
            <a:srgbClr val="EA4335"/>
          </p15:clr>
        </p15:guide>
        <p15:guide id="28" pos="5990">
          <p15:clr>
            <a:srgbClr val="00FFFF"/>
          </p15:clr>
        </p15:guide>
        <p15:guide id="29" pos="6221">
          <p15:clr>
            <a:srgbClr val="00FFFF"/>
          </p15:clr>
        </p15:guide>
        <p15:guide id="30" pos="6451">
          <p15:clr>
            <a:srgbClr val="00FFFF"/>
          </p15:clr>
        </p15:guide>
        <p15:guide id="31" pos="6682">
          <p15:clr>
            <a:srgbClr val="00FFFF"/>
          </p15:clr>
        </p15:guide>
        <p15:guide id="32" pos="6912">
          <p15:clr>
            <a:srgbClr val="00FFFF"/>
          </p15:clr>
        </p15:guide>
        <p15:guide id="33" pos="7142">
          <p15:clr>
            <a:srgbClr val="EA4335"/>
          </p15:clr>
        </p15:guide>
        <p15:guide id="34" pos="7373">
          <p15:clr>
            <a:srgbClr val="00FFFF"/>
          </p15:clr>
        </p15:guide>
        <p15:guide id="35" pos="7603">
          <p15:clr>
            <a:srgbClr val="00FFFF"/>
          </p15:clr>
        </p15:guide>
        <p15:guide id="36" pos="7834">
          <p15:clr>
            <a:srgbClr val="00FFFF"/>
          </p15:clr>
        </p15:guide>
        <p15:guide id="37" pos="8064">
          <p15:clr>
            <a:srgbClr val="00FFFF"/>
          </p15:clr>
        </p15:guide>
        <p15:guide id="38" pos="8294">
          <p15:clr>
            <a:srgbClr val="00FFFF"/>
          </p15:clr>
        </p15:guide>
        <p15:guide id="39" pos="8525">
          <p15:clr>
            <a:srgbClr val="EA4335"/>
          </p15:clr>
        </p15:guide>
        <p15:guide id="40" pos="8755">
          <p15:clr>
            <a:srgbClr val="00FFFF"/>
          </p15:clr>
        </p15:guide>
        <p15:guide id="41" pos="8986">
          <p15:clr>
            <a:srgbClr val="00FFFF"/>
          </p15:clr>
        </p15:guide>
        <p15:guide id="42" pos="9216">
          <p15:clr>
            <a:srgbClr val="00FFFF"/>
          </p15:clr>
        </p15:guide>
        <p15:guide id="43" pos="9446">
          <p15:clr>
            <a:srgbClr val="00FFFF"/>
          </p15:clr>
        </p15:guide>
        <p15:guide id="44" pos="9677">
          <p15:clr>
            <a:srgbClr val="00FFFF"/>
          </p15:clr>
        </p15:guide>
        <p15:guide id="45" pos="9907">
          <p15:clr>
            <a:srgbClr val="EA4335"/>
          </p15:clr>
        </p15:guide>
        <p15:guide id="46" pos="10138">
          <p15:clr>
            <a:srgbClr val="00FFFF"/>
          </p15:clr>
        </p15:guide>
        <p15:guide id="47" pos="10368">
          <p15:clr>
            <a:srgbClr val="00FFFF"/>
          </p15:clr>
        </p15:guide>
        <p15:guide id="48" pos="10598">
          <p15:clr>
            <a:srgbClr val="00FFFF"/>
          </p15:clr>
        </p15:guide>
        <p15:guide id="49" pos="10829">
          <p15:clr>
            <a:srgbClr val="EE352E"/>
          </p15:clr>
        </p15:guide>
        <p15:guide id="50" pos="11059">
          <p15:clr>
            <a:srgbClr val="00FFFF"/>
          </p15:clr>
        </p15:guide>
        <p15:guide id="51" pos="11290">
          <p15:clr>
            <a:srgbClr val="EA4335"/>
          </p15:clr>
        </p15:guide>
        <p15:guide id="52" orient="horz" pos="691">
          <p15:clr>
            <a:srgbClr val="EA4335"/>
          </p15:clr>
        </p15:guide>
        <p15:guide id="53" orient="horz" pos="578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Char char="●"/>
              <a:defRPr sz="3600">
                <a:solidFill>
                  <a:schemeClr val="lt2"/>
                </a:solidFill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2pPr>
            <a:lvl3pPr indent="-4064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3pPr>
            <a:lvl4pPr indent="-4064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4pPr>
            <a:lvl5pPr indent="-4064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5pPr>
            <a:lvl6pPr indent="-4064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6pPr>
            <a:lvl7pPr indent="-4064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  <a:defRPr sz="2800">
                <a:solidFill>
                  <a:schemeClr val="lt2"/>
                </a:solidFill>
              </a:defRPr>
            </a:lvl7pPr>
            <a:lvl8pPr indent="-4064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Char char="○"/>
              <a:defRPr sz="2800">
                <a:solidFill>
                  <a:schemeClr val="lt2"/>
                </a:solidFill>
              </a:defRPr>
            </a:lvl8pPr>
            <a:lvl9pPr indent="-4064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800"/>
              <a:buChar char="■"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buNone/>
              <a:defRPr sz="2000">
                <a:solidFill>
                  <a:schemeClr val="lt2"/>
                </a:solidFill>
              </a:defRPr>
            </a:lvl2pPr>
            <a:lvl3pPr lvl="2" rtl="0" algn="r">
              <a:buNone/>
              <a:defRPr sz="2000">
                <a:solidFill>
                  <a:schemeClr val="lt2"/>
                </a:solidFill>
              </a:defRPr>
            </a:lvl3pPr>
            <a:lvl4pPr lvl="3" rtl="0" algn="r">
              <a:buNone/>
              <a:defRPr sz="2000">
                <a:solidFill>
                  <a:schemeClr val="lt2"/>
                </a:solidFill>
              </a:defRPr>
            </a:lvl4pPr>
            <a:lvl5pPr lvl="4" rtl="0" algn="r">
              <a:buNone/>
              <a:defRPr sz="2000">
                <a:solidFill>
                  <a:schemeClr val="lt2"/>
                </a:solidFill>
              </a:defRPr>
            </a:lvl5pPr>
            <a:lvl6pPr lvl="5" rtl="0" algn="r">
              <a:buNone/>
              <a:defRPr sz="2000">
                <a:solidFill>
                  <a:schemeClr val="lt2"/>
                </a:solidFill>
              </a:defRPr>
            </a:lvl6pPr>
            <a:lvl7pPr lvl="6" rtl="0" algn="r">
              <a:buNone/>
              <a:defRPr sz="2000">
                <a:solidFill>
                  <a:schemeClr val="lt2"/>
                </a:solidFill>
              </a:defRPr>
            </a:lvl7pPr>
            <a:lvl8pPr lvl="7" rtl="0" algn="r">
              <a:buNone/>
              <a:defRPr sz="2000">
                <a:solidFill>
                  <a:schemeClr val="lt2"/>
                </a:solidFill>
              </a:defRPr>
            </a:lvl8pPr>
            <a:lvl9pPr lvl="8" rtl="0" algn="r">
              <a:buNone/>
              <a:defRPr sz="2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qtXUQzMuIa8NYIKUa1RKfSwvgpeccY-wrPrYqsb_8rE/edit#slide=id.g7db7fb98fb_1_21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and GeoParquet in deck.gl</a:t>
            </a:r>
            <a:endParaRPr/>
          </a:p>
        </p:txBody>
      </p:sp>
      <p:sp>
        <p:nvSpPr>
          <p:cNvPr id="261" name="Google Shape;261;p52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Barron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365753"/>
            <a:ext cx="8686895" cy="95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220625" y="9721150"/>
            <a:ext cx="79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version5_final_revised_final.txt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type="title"/>
          </p:nvPr>
        </p:nvSpPr>
        <p:spPr>
          <a:xfrm>
            <a:off x="365725" y="730925"/>
            <a:ext cx="163212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Polygon Representation</a:t>
            </a:r>
            <a:endParaRPr/>
          </a:p>
        </p:txBody>
      </p:sp>
      <p:sp>
        <p:nvSpPr>
          <p:cNvPr id="340" name="Google Shape;340;p6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41" name="Google Shape;341;p61"/>
          <p:cNvSpPr txBox="1"/>
          <p:nvPr>
            <p:ph idx="3" type="body"/>
          </p:nvPr>
        </p:nvSpPr>
        <p:spPr>
          <a:xfrm>
            <a:off x="131550" y="2141900"/>
            <a:ext cx="15663300" cy="6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Logical layout: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List&lt;List&lt;FixedSizeList[2]&lt;double&gt;&gt;&gt;</a:t>
            </a:r>
            <a:endParaRPr b="1" sz="3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113" y="3375850"/>
            <a:ext cx="11235773" cy="60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title"/>
          </p:nvPr>
        </p:nvSpPr>
        <p:spPr>
          <a:xfrm>
            <a:off x="365725" y="730925"/>
            <a:ext cx="16321200" cy="9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Polygon Representation</a:t>
            </a:r>
            <a:endParaRPr/>
          </a:p>
        </p:txBody>
      </p:sp>
      <p:sp>
        <p:nvSpPr>
          <p:cNvPr id="348" name="Google Shape;348;p6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pic>
        <p:nvPicPr>
          <p:cNvPr id="349" name="Google Shape;3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912" y="2229316"/>
            <a:ext cx="11998177" cy="1517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/>
        </p:nvSpPr>
        <p:spPr>
          <a:xfrm>
            <a:off x="3144900" y="3746675"/>
            <a:ext cx="1199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array of coordinates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1" name="Google Shape;3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600" y="4448250"/>
            <a:ext cx="4993348" cy="184237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/>
        </p:nvSpPr>
        <p:spPr>
          <a:xfrm>
            <a:off x="3144900" y="6290625"/>
            <a:ext cx="1199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Ring index array: index where each ring starts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3" name="Google Shape;35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025" y="6992200"/>
            <a:ext cx="7141951" cy="193956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2"/>
          <p:cNvSpPr txBox="1"/>
          <p:nvPr/>
        </p:nvSpPr>
        <p:spPr>
          <a:xfrm>
            <a:off x="3388500" y="9048350"/>
            <a:ext cx="1151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Geometry index array: index where each geometry starts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/>
          <p:nvPr>
            <p:ph type="title"/>
          </p:nvPr>
        </p:nvSpPr>
        <p:spPr>
          <a:xfrm>
            <a:off x="365725" y="730925"/>
            <a:ext cx="130758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and deck.gl</a:t>
            </a:r>
            <a:endParaRPr/>
          </a:p>
        </p:txBody>
      </p:sp>
      <p:sp>
        <p:nvSpPr>
          <p:cNvPr id="360" name="Google Shape;360;p63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61" name="Google Shape;361;p63"/>
          <p:cNvSpPr txBox="1"/>
          <p:nvPr>
            <p:ph idx="3" type="body"/>
          </p:nvPr>
        </p:nvSpPr>
        <p:spPr>
          <a:xfrm>
            <a:off x="733375" y="3171325"/>
            <a:ext cx="138969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GeoArrow generally compatible with deck.gl’s binary API</a:t>
            </a:r>
            <a:endParaRPr b="1" sz="3200"/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Avoid unnecessary memory copies, garbage collector overhead of GeoJSON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Pass in underlying Arrow arrays directly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 Mono"/>
              <a:buChar char="○"/>
            </a:pP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ScatterplotLayer: </a:t>
            </a:r>
            <a:r>
              <a:rPr lang="en" sz="3200"/>
              <a:t>GeoArrow Points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 Mono"/>
              <a:buChar char="○"/>
            </a:pP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PathLayer: </a:t>
            </a:r>
            <a:r>
              <a:rPr lang="en" sz="3200"/>
              <a:t>GeoArrow LineStrings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 Mono"/>
              <a:buChar char="○"/>
            </a:pP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PolygonLayer: </a:t>
            </a:r>
            <a:r>
              <a:rPr lang="en" sz="3200"/>
              <a:t>GeoArrow Polygons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 Mono"/>
              <a:buChar char="○"/>
            </a:pP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TripsLayer: </a:t>
            </a:r>
            <a:r>
              <a:rPr lang="en" sz="3200"/>
              <a:t>GeoArrow LineStrings + timestamp column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type="title"/>
          </p:nvPr>
        </p:nvSpPr>
        <p:spPr>
          <a:xfrm>
            <a:off x="365725" y="730925"/>
            <a:ext cx="166707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GeoArrow into the Browser</a:t>
            </a:r>
            <a:endParaRPr/>
          </a:p>
        </p:txBody>
      </p:sp>
      <p:sp>
        <p:nvSpPr>
          <p:cNvPr id="367" name="Google Shape;367;p64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368" name="Google Shape;368;p64"/>
          <p:cNvSpPr txBox="1"/>
          <p:nvPr>
            <p:ph type="title"/>
          </p:nvPr>
        </p:nvSpPr>
        <p:spPr>
          <a:xfrm>
            <a:off x="1538050" y="4293650"/>
            <a:ext cx="14480400" cy="18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Can we do better than</a:t>
            </a:r>
            <a:r>
              <a:rPr b="1" lang="en" sz="4200"/>
              <a:t> </a:t>
            </a:r>
            <a:r>
              <a:rPr b="1" lang="en" sz="4200"/>
              <a:t>loading GeoArrow directly?</a:t>
            </a:r>
            <a:endParaRPr b="1" sz="4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>
            <p:ph type="title"/>
          </p:nvPr>
        </p:nvSpPr>
        <p:spPr>
          <a:xfrm>
            <a:off x="365725" y="730925"/>
            <a:ext cx="159495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andwidth the Limiting Factor</a:t>
            </a:r>
            <a:endParaRPr/>
          </a:p>
        </p:txBody>
      </p:sp>
      <p:sp>
        <p:nvSpPr>
          <p:cNvPr id="374" name="Google Shape;374;p65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375" name="Google Shape;375;p65"/>
          <p:cNvSpPr txBox="1"/>
          <p:nvPr>
            <p:ph idx="3" type="body"/>
          </p:nvPr>
        </p:nvSpPr>
        <p:spPr>
          <a:xfrm>
            <a:off x="733375" y="3171325"/>
            <a:ext cx="109710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lang="en" sz="3200"/>
              <a:t>Efficient compression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Slower encoding/decoding on server/client can be worth better compression</a:t>
            </a:r>
            <a:endParaRPr sz="3200"/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lang="en" sz="3200"/>
              <a:t>Require less data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Tiling/spatial filters</a:t>
            </a:r>
            <a:endParaRPr sz="3200"/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lang="en" sz="3200"/>
              <a:t>Streaming downloads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Feels more responsive to render </a:t>
            </a:r>
            <a:r>
              <a:rPr i="1" lang="en" sz="3200"/>
              <a:t>something</a:t>
            </a:r>
            <a:r>
              <a:rPr lang="en" sz="3200"/>
              <a:t> before all data has downloaded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65725" y="730925"/>
            <a:ext cx="140259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sp>
        <p:nvSpPr>
          <p:cNvPr id="381" name="Google Shape;381;p6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382" name="Google Shape;382;p66"/>
          <p:cNvSpPr txBox="1"/>
          <p:nvPr>
            <p:ph idx="3" type="body"/>
          </p:nvPr>
        </p:nvSpPr>
        <p:spPr>
          <a:xfrm>
            <a:off x="733375" y="3171325"/>
            <a:ext cx="87765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Columnar </a:t>
            </a:r>
            <a:r>
              <a:rPr b="1" i="1" lang="en" sz="3200"/>
              <a:t>file format</a:t>
            </a:r>
            <a:endParaRPr b="1" i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Compression per Column Chunk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Interoperable with the Arrow type system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Ecosystem: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Core implementations in C++, Rust, </a:t>
            </a:r>
            <a:r>
              <a:rPr lang="en" sz="3200"/>
              <a:t>Java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High-level bindings in JS, Python, R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Widely supported in big data systems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Decoding Parquet gives you Arrow</a:t>
            </a:r>
            <a:endParaRPr sz="3200"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549" y="1184987"/>
            <a:ext cx="8046700" cy="79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11115800" y="9336250"/>
            <a:ext cx="556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 familiar?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>
            <p:ph type="title"/>
          </p:nvPr>
        </p:nvSpPr>
        <p:spPr>
          <a:xfrm>
            <a:off x="365725" y="730925"/>
            <a:ext cx="140259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 Support in JavaScript</a:t>
            </a:r>
            <a:endParaRPr/>
          </a:p>
        </p:txBody>
      </p:sp>
      <p:sp>
        <p:nvSpPr>
          <p:cNvPr id="390" name="Google Shape;390;p67"/>
          <p:cNvSpPr txBox="1"/>
          <p:nvPr>
            <p:ph idx="3" type="body"/>
          </p:nvPr>
        </p:nvSpPr>
        <p:spPr>
          <a:xfrm>
            <a:off x="733375" y="3171325"/>
            <a:ext cx="117024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Complex specification, most pure JS implementations have been </a:t>
            </a:r>
            <a:r>
              <a:rPr lang="en" sz="3200"/>
              <a:t>abandoned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Recent WebAssembly bindings to Rust Parquet libraries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Exclude features to reduce WASM size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Read-only no compressions: 235KB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Read-only all compressions: 732KB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https://github.com/kylebarron/parquet-wasm</a:t>
            </a:r>
            <a:endParaRPr sz="3200"/>
          </a:p>
        </p:txBody>
      </p:sp>
      <p:sp>
        <p:nvSpPr>
          <p:cNvPr id="391" name="Google Shape;391;p67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365725" y="730925"/>
            <a:ext cx="140259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397" name="Google Shape;397;p68"/>
          <p:cNvSpPr txBox="1"/>
          <p:nvPr>
            <p:ph idx="3" type="body"/>
          </p:nvPr>
        </p:nvSpPr>
        <p:spPr>
          <a:xfrm>
            <a:off x="733375" y="3171325"/>
            <a:ext cx="14104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Defines storage of geospatial data in Parquet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Current spec: WKB buffers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Parquet supports Arrow-native encoding, waiting for GeoArrow stabilization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Decoding </a:t>
            </a:r>
            <a:r>
              <a:rPr b="1" lang="en" sz="3200"/>
              <a:t>GeoParquet will give you GeoArrow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Ecosystem: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GeoPandas, GDAL 3.5+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Can be loaded</a:t>
            </a:r>
            <a:r>
              <a:rPr lang="en" sz="3200"/>
              <a:t> in non-spatial Parquet tools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Future support in Snowflake, BigQuery, Redshift</a:t>
            </a:r>
            <a:endParaRPr sz="3200"/>
          </a:p>
        </p:txBody>
      </p:sp>
      <p:sp>
        <p:nvSpPr>
          <p:cNvPr id="398" name="Google Shape;398;p68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title"/>
          </p:nvPr>
        </p:nvSpPr>
        <p:spPr>
          <a:xfrm>
            <a:off x="365725" y="730925"/>
            <a:ext cx="9287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compression</a:t>
            </a:r>
            <a:endParaRPr/>
          </a:p>
        </p:txBody>
      </p:sp>
      <p:sp>
        <p:nvSpPr>
          <p:cNvPr id="404" name="Google Shape;404;p6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405" name="Google Shape;405;p69"/>
          <p:cNvSpPr txBox="1"/>
          <p:nvPr>
            <p:ph idx="3" type="body"/>
          </p:nvPr>
        </p:nvSpPr>
        <p:spPr>
          <a:xfrm>
            <a:off x="733375" y="3171325"/>
            <a:ext cx="13531200" cy="6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Encoding methods: RLE, Delta encoding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Compression options: Snappy, Gzip, ZSTD, LZ4, Brotli</a:t>
            </a:r>
            <a:endParaRPr b="1" sz="3200"/>
          </a:p>
        </p:txBody>
      </p:sp>
      <p:graphicFrame>
        <p:nvGraphicFramePr>
          <p:cNvPr id="406" name="Google Shape;406;p69"/>
          <p:cNvGraphicFramePr/>
          <p:nvPr/>
        </p:nvGraphicFramePr>
        <p:xfrm>
          <a:off x="952500" y="54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{C6DD0649-37F9-4D72-8E4B-C8ACE33BEBEC}</a:tableStyleId>
              </a:tblPr>
              <a:tblGrid>
                <a:gridCol w="4095750"/>
                <a:gridCol w="4095750"/>
                <a:gridCol w="4095750"/>
                <a:gridCol w="4095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GeoParquet (gzip)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GeoArrow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GeoArrow + gzip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NYC Taxi Data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36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355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47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 Footprints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121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62 MB</a:t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 less data</a:t>
            </a:r>
            <a:endParaRPr/>
          </a:p>
        </p:txBody>
      </p:sp>
      <p:sp>
        <p:nvSpPr>
          <p:cNvPr id="412" name="Google Shape;412;p7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sp>
        <p:nvSpPr>
          <p:cNvPr id="413" name="Google Shape;413;p70"/>
          <p:cNvSpPr txBox="1"/>
          <p:nvPr>
            <p:ph idx="3" type="body"/>
          </p:nvPr>
        </p:nvSpPr>
        <p:spPr>
          <a:xfrm>
            <a:off x="733375" y="3171325"/>
            <a:ext cx="896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lang="en" sz="3200"/>
              <a:t>Footer contains per-column byte range &amp; metadata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First load &amp; parse footer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Selectively load columns, e.g. only geometry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Spatial filtering</a:t>
            </a:r>
            <a:endParaRPr sz="3200"/>
          </a:p>
        </p:txBody>
      </p:sp>
      <p:pic>
        <p:nvPicPr>
          <p:cNvPr id="414" name="Google Shape;4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549" y="1974675"/>
            <a:ext cx="8046700" cy="79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/>
          <p:nvPr>
            <p:ph type="title"/>
          </p:nvPr>
        </p:nvSpPr>
        <p:spPr>
          <a:xfrm>
            <a:off x="1903800" y="4229100"/>
            <a:ext cx="14480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Simpler, faster rendering of large analytical datasets in deck.gl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3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3"/>
          <p:cNvSpPr/>
          <p:nvPr/>
        </p:nvSpPr>
        <p:spPr>
          <a:xfrm>
            <a:off x="17769675" y="210650"/>
            <a:ext cx="518400" cy="283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downloads</a:t>
            </a:r>
            <a:endParaRPr/>
          </a:p>
        </p:txBody>
      </p:sp>
      <p:sp>
        <p:nvSpPr>
          <p:cNvPr id="420" name="Google Shape;420;p7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549" y="1974675"/>
            <a:ext cx="8046700" cy="79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1"/>
          <p:cNvSpPr txBox="1"/>
          <p:nvPr>
            <p:ph idx="3" type="body"/>
          </p:nvPr>
        </p:nvSpPr>
        <p:spPr>
          <a:xfrm>
            <a:off x="733375" y="3171325"/>
            <a:ext cx="1034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Can’t </a:t>
            </a:r>
            <a:r>
              <a:rPr b="1" i="1" lang="en" sz="3200"/>
              <a:t>stream</a:t>
            </a:r>
            <a:r>
              <a:rPr b="1" lang="en" sz="3200"/>
              <a:t>… metadata is in footer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Read footer first via HTTP range requests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Then load each record batch async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Generate </a:t>
            </a:r>
            <a:r>
              <a:rPr lang="en" sz="3200"/>
              <a:t>d</a:t>
            </a:r>
            <a:r>
              <a:rPr lang="en" sz="3200"/>
              <a:t>eck.gl layer per record batch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428" name="Google Shape;428;p7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[Section title]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>
            <p:ph type="title"/>
          </p:nvPr>
        </p:nvSpPr>
        <p:spPr>
          <a:xfrm>
            <a:off x="365725" y="730925"/>
            <a:ext cx="10043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3.2M Points</a:t>
            </a:r>
            <a:endParaRPr/>
          </a:p>
        </p:txBody>
      </p:sp>
      <p:sp>
        <p:nvSpPr>
          <p:cNvPr id="435" name="Google Shape;435;p73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36" name="Google Shape;4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8123"/>
            <a:ext cx="9509750" cy="84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3"/>
          <p:cNvPicPr preferRelativeResize="0"/>
          <p:nvPr/>
        </p:nvPicPr>
        <p:blipFill rotWithShape="1">
          <a:blip r:embed="rId4">
            <a:alphaModFix/>
          </a:blip>
          <a:srcRect b="11168" l="0" r="0" t="2318"/>
          <a:stretch/>
        </p:blipFill>
        <p:spPr>
          <a:xfrm>
            <a:off x="9509775" y="1808133"/>
            <a:ext cx="8778249" cy="871401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3"/>
          <p:cNvSpPr/>
          <p:nvPr/>
        </p:nvSpPr>
        <p:spPr>
          <a:xfrm>
            <a:off x="365725" y="4349650"/>
            <a:ext cx="8548500" cy="5094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3"/>
          <p:cNvSpPr/>
          <p:nvPr/>
        </p:nvSpPr>
        <p:spPr>
          <a:xfrm>
            <a:off x="480625" y="9443950"/>
            <a:ext cx="8548500" cy="477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3"/>
          <p:cNvSpPr txBox="1"/>
          <p:nvPr/>
        </p:nvSpPr>
        <p:spPr>
          <a:xfrm>
            <a:off x="365725" y="9451750"/>
            <a:ext cx="92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https://observablehq.com/@kylebarron/geoparquet-on-the-web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365725" y="730925"/>
            <a:ext cx="10043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3.2M Points</a:t>
            </a:r>
            <a:endParaRPr/>
          </a:p>
        </p:txBody>
      </p:sp>
      <p:sp>
        <p:nvSpPr>
          <p:cNvPr id="446" name="Google Shape;446;p74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47" name="Google Shape;4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8123"/>
            <a:ext cx="9509750" cy="84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4"/>
          <p:cNvPicPr preferRelativeResize="0"/>
          <p:nvPr/>
        </p:nvPicPr>
        <p:blipFill rotWithShape="1">
          <a:blip r:embed="rId4">
            <a:alphaModFix/>
          </a:blip>
          <a:srcRect b="11168" l="0" r="0" t="2318"/>
          <a:stretch/>
        </p:blipFill>
        <p:spPr>
          <a:xfrm>
            <a:off x="9509775" y="1808133"/>
            <a:ext cx="8778249" cy="871401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4"/>
          <p:cNvSpPr/>
          <p:nvPr/>
        </p:nvSpPr>
        <p:spPr>
          <a:xfrm>
            <a:off x="365725" y="5750825"/>
            <a:ext cx="8548500" cy="3693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4"/>
          <p:cNvSpPr/>
          <p:nvPr/>
        </p:nvSpPr>
        <p:spPr>
          <a:xfrm>
            <a:off x="480625" y="9443950"/>
            <a:ext cx="8548500" cy="477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4"/>
          <p:cNvSpPr txBox="1"/>
          <p:nvPr/>
        </p:nvSpPr>
        <p:spPr>
          <a:xfrm>
            <a:off x="365725" y="9451750"/>
            <a:ext cx="92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https://observablehq.com/@kylebarron/geoparquet-on-the-web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 txBox="1"/>
          <p:nvPr>
            <p:ph type="title"/>
          </p:nvPr>
        </p:nvSpPr>
        <p:spPr>
          <a:xfrm>
            <a:off x="365725" y="730925"/>
            <a:ext cx="10043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3.2M Points</a:t>
            </a:r>
            <a:endParaRPr/>
          </a:p>
        </p:txBody>
      </p:sp>
      <p:sp>
        <p:nvSpPr>
          <p:cNvPr id="457" name="Google Shape;457;p75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8123"/>
            <a:ext cx="9509750" cy="84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5"/>
          <p:cNvPicPr preferRelativeResize="0"/>
          <p:nvPr/>
        </p:nvPicPr>
        <p:blipFill rotWithShape="1">
          <a:blip r:embed="rId4">
            <a:alphaModFix/>
          </a:blip>
          <a:srcRect b="11168" l="0" r="0" t="2318"/>
          <a:stretch/>
        </p:blipFill>
        <p:spPr>
          <a:xfrm>
            <a:off x="9509775" y="1808133"/>
            <a:ext cx="8778249" cy="871401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5"/>
          <p:cNvSpPr/>
          <p:nvPr/>
        </p:nvSpPr>
        <p:spPr>
          <a:xfrm>
            <a:off x="480625" y="9443950"/>
            <a:ext cx="8548500" cy="477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5"/>
          <p:cNvSpPr txBox="1"/>
          <p:nvPr/>
        </p:nvSpPr>
        <p:spPr>
          <a:xfrm>
            <a:off x="365725" y="9451750"/>
            <a:ext cx="92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https://observablehq.com/@kylebarron/geoparquet-on-the-web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type="title"/>
          </p:nvPr>
        </p:nvSpPr>
        <p:spPr>
          <a:xfrm>
            <a:off x="365725" y="730925"/>
            <a:ext cx="10043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3.2M Points</a:t>
            </a:r>
            <a:endParaRPr/>
          </a:p>
        </p:txBody>
      </p:sp>
      <p:sp>
        <p:nvSpPr>
          <p:cNvPr id="467" name="Google Shape;467;p7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68" name="Google Shape;4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513" y="2167250"/>
            <a:ext cx="12316968" cy="702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title"/>
          </p:nvPr>
        </p:nvSpPr>
        <p:spPr>
          <a:xfrm>
            <a:off x="365725" y="730925"/>
            <a:ext cx="179223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/>
              <a:t>1M polygons, 7M coordinates</a:t>
            </a:r>
            <a:endParaRPr/>
          </a:p>
        </p:txBody>
      </p:sp>
      <p:sp>
        <p:nvSpPr>
          <p:cNvPr id="474" name="Google Shape;474;p77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808125"/>
            <a:ext cx="10101591" cy="847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7"/>
          <p:cNvPicPr preferRelativeResize="0"/>
          <p:nvPr/>
        </p:nvPicPr>
        <p:blipFill rotWithShape="1">
          <a:blip r:embed="rId4">
            <a:alphaModFix/>
          </a:blip>
          <a:srcRect b="16417" l="0" r="882" t="6469"/>
          <a:stretch/>
        </p:blipFill>
        <p:spPr>
          <a:xfrm>
            <a:off x="10101600" y="1808125"/>
            <a:ext cx="8186401" cy="84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7"/>
          <p:cNvSpPr/>
          <p:nvPr/>
        </p:nvSpPr>
        <p:spPr>
          <a:xfrm>
            <a:off x="427400" y="4349650"/>
            <a:ext cx="8598600" cy="520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7"/>
          <p:cNvSpPr/>
          <p:nvPr/>
        </p:nvSpPr>
        <p:spPr>
          <a:xfrm>
            <a:off x="480625" y="9443950"/>
            <a:ext cx="9227100" cy="477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7"/>
          <p:cNvSpPr txBox="1"/>
          <p:nvPr/>
        </p:nvSpPr>
        <p:spPr>
          <a:xfrm>
            <a:off x="365725" y="9553150"/>
            <a:ext cx="92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https://observablehq.com/@kylebarron/geoarrow-and-geoparquet-in-deck-gl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/>
          <p:nvPr>
            <p:ph type="title"/>
          </p:nvPr>
        </p:nvSpPr>
        <p:spPr>
          <a:xfrm>
            <a:off x="365725" y="730925"/>
            <a:ext cx="179223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1M polygons, 7M coordinates</a:t>
            </a:r>
            <a:endParaRPr/>
          </a:p>
        </p:txBody>
      </p:sp>
      <p:sp>
        <p:nvSpPr>
          <p:cNvPr id="485" name="Google Shape;485;p78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86" name="Google Shape;4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808125"/>
            <a:ext cx="10101591" cy="847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8"/>
          <p:cNvPicPr preferRelativeResize="0"/>
          <p:nvPr/>
        </p:nvPicPr>
        <p:blipFill rotWithShape="1">
          <a:blip r:embed="rId4">
            <a:alphaModFix/>
          </a:blip>
          <a:srcRect b="16417" l="0" r="882" t="6469"/>
          <a:stretch/>
        </p:blipFill>
        <p:spPr>
          <a:xfrm>
            <a:off x="10101600" y="1808125"/>
            <a:ext cx="8186401" cy="84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8"/>
          <p:cNvSpPr/>
          <p:nvPr/>
        </p:nvSpPr>
        <p:spPr>
          <a:xfrm>
            <a:off x="365725" y="5750825"/>
            <a:ext cx="7315200" cy="37296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8"/>
          <p:cNvSpPr/>
          <p:nvPr/>
        </p:nvSpPr>
        <p:spPr>
          <a:xfrm>
            <a:off x="480625" y="9443950"/>
            <a:ext cx="9227100" cy="4773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8"/>
          <p:cNvSpPr txBox="1"/>
          <p:nvPr/>
        </p:nvSpPr>
        <p:spPr>
          <a:xfrm>
            <a:off x="365725" y="9553150"/>
            <a:ext cx="92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https://observablehq.com/@kylebarron/geoarrow-and-geoparquet-in-deck-gl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65725" y="730925"/>
            <a:ext cx="179223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1M polygons, 7M coordinates</a:t>
            </a:r>
            <a:endParaRPr/>
          </a:p>
        </p:txBody>
      </p:sp>
      <p:sp>
        <p:nvSpPr>
          <p:cNvPr id="496" name="Google Shape;496;p7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497" name="Google Shape;49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808125"/>
            <a:ext cx="10101591" cy="847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9"/>
          <p:cNvPicPr preferRelativeResize="0"/>
          <p:nvPr/>
        </p:nvPicPr>
        <p:blipFill rotWithShape="1">
          <a:blip r:embed="rId4">
            <a:alphaModFix/>
          </a:blip>
          <a:srcRect b="16417" l="0" r="882" t="6469"/>
          <a:stretch/>
        </p:blipFill>
        <p:spPr>
          <a:xfrm>
            <a:off x="10101600" y="1808125"/>
            <a:ext cx="8186401" cy="84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9"/>
          <p:cNvSpPr/>
          <p:nvPr/>
        </p:nvSpPr>
        <p:spPr>
          <a:xfrm>
            <a:off x="365725" y="9486250"/>
            <a:ext cx="9227100" cy="435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9"/>
          <p:cNvSpPr txBox="1"/>
          <p:nvPr/>
        </p:nvSpPr>
        <p:spPr>
          <a:xfrm>
            <a:off x="365725" y="9553150"/>
            <a:ext cx="92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https://observablehq.com/@kylebarron/geoarrow-and-geoparquet-in-deck-gl</a:t>
            </a:r>
            <a:endParaRPr b="1"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type="title"/>
          </p:nvPr>
        </p:nvSpPr>
        <p:spPr>
          <a:xfrm>
            <a:off x="365725" y="730925"/>
            <a:ext cx="179223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1M polygons, 7M coordinates</a:t>
            </a:r>
            <a:endParaRPr/>
          </a:p>
        </p:txBody>
      </p:sp>
      <p:sp>
        <p:nvSpPr>
          <p:cNvPr id="506" name="Google Shape;506;p8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507" name="Google Shape;5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325" y="2147051"/>
            <a:ext cx="12315101" cy="70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/>
          <p:nvPr>
            <p:ph type="title"/>
          </p:nvPr>
        </p:nvSpPr>
        <p:spPr>
          <a:xfrm>
            <a:off x="365725" y="730925"/>
            <a:ext cx="13445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for Web Maps</a:t>
            </a:r>
            <a:endParaRPr/>
          </a:p>
        </p:txBody>
      </p:sp>
      <p:sp>
        <p:nvSpPr>
          <p:cNvPr id="276" name="Google Shape;276;p54"/>
          <p:cNvSpPr txBox="1"/>
          <p:nvPr>
            <p:ph idx="3" type="body"/>
          </p:nvPr>
        </p:nvSpPr>
        <p:spPr>
          <a:xfrm>
            <a:off x="733375" y="3171325"/>
            <a:ext cx="142629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/>
              <a:t>Load data into the browser.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/>
              <a:t>Parse, manage in memory.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/>
              <a:t>Copy to GPU &amp; render to screen.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513" name="Google Shape;513;p8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1"/>
          <p:cNvSpPr txBox="1"/>
          <p:nvPr>
            <p:ph idx="3" type="body"/>
          </p:nvPr>
        </p:nvSpPr>
        <p:spPr>
          <a:xfrm>
            <a:off x="733375" y="3171325"/>
            <a:ext cx="1034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GeoArrow/GeoParquet not yet 1.0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Documentation for usage with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deck.gl</a:t>
            </a:r>
            <a:r>
              <a:rPr b="1" lang="en" sz="3200"/>
              <a:t>?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Future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@deck.gl/arrow</a:t>
            </a:r>
            <a:r>
              <a:rPr b="1" lang="en" sz="3200"/>
              <a:t> helper module?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Better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@loaders.gl/parquet</a:t>
            </a:r>
            <a:r>
              <a:rPr b="1" lang="en" sz="3200"/>
              <a:t> integration?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Arrow support in Pydeck?</a:t>
            </a:r>
            <a:endParaRPr b="1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>
            <p:ph idx="3" type="body"/>
          </p:nvPr>
        </p:nvSpPr>
        <p:spPr>
          <a:xfrm>
            <a:off x="733375" y="3171325"/>
            <a:ext cx="142629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>
                <a:solidFill>
                  <a:srgbClr val="9E9E9E"/>
                </a:solidFill>
              </a:rPr>
              <a:t>Load data into the browser.</a:t>
            </a:r>
            <a:r>
              <a:rPr lang="en" sz="5000"/>
              <a:t> </a:t>
            </a:r>
            <a:r>
              <a:rPr b="1" lang="en" sz="5000"/>
              <a:t>GeoParquet</a:t>
            </a:r>
            <a:endParaRPr b="1"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>
                <a:solidFill>
                  <a:srgbClr val="9E9E9E"/>
                </a:solidFill>
              </a:rPr>
              <a:t>Parse, manage in memory.</a:t>
            </a:r>
            <a:r>
              <a:rPr lang="en" sz="5000"/>
              <a:t> </a:t>
            </a:r>
            <a:r>
              <a:rPr b="1" lang="en" sz="5000"/>
              <a:t>GeoArrow</a:t>
            </a:r>
            <a:endParaRPr b="1"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" sz="5000">
                <a:solidFill>
                  <a:srgbClr val="9E9E9E"/>
                </a:solidFill>
              </a:rPr>
              <a:t>Copy to GPU &amp; render to screen.</a:t>
            </a:r>
            <a:r>
              <a:rPr lang="en" sz="5000"/>
              <a:t> </a:t>
            </a:r>
            <a:r>
              <a:rPr b="1" lang="en" sz="5000"/>
              <a:t>deck.gl</a:t>
            </a:r>
            <a:endParaRPr b="1" sz="5000"/>
          </a:p>
        </p:txBody>
      </p:sp>
      <p:sp>
        <p:nvSpPr>
          <p:cNvPr id="282" name="Google Shape;282;p55"/>
          <p:cNvSpPr txBox="1"/>
          <p:nvPr>
            <p:ph type="title"/>
          </p:nvPr>
        </p:nvSpPr>
        <p:spPr>
          <a:xfrm>
            <a:off x="365725" y="730925"/>
            <a:ext cx="134454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for Web Maps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type="title"/>
          </p:nvPr>
        </p:nvSpPr>
        <p:spPr>
          <a:xfrm>
            <a:off x="365725" y="730925"/>
            <a:ext cx="168249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Performance Optimization</a:t>
            </a:r>
            <a:endParaRPr/>
          </a:p>
        </p:txBody>
      </p:sp>
      <p:sp>
        <p:nvSpPr>
          <p:cNvPr id="288" name="Google Shape;288;p56"/>
          <p:cNvSpPr txBox="1"/>
          <p:nvPr>
            <p:ph idx="3" type="body"/>
          </p:nvPr>
        </p:nvSpPr>
        <p:spPr>
          <a:xfrm>
            <a:off x="733375" y="3171325"/>
            <a:ext cx="135312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Performance guide recommendations: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Minimize data changes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Optimize accessors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Provide binary input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Core issue: high barrier to entry for binary input API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Users need to construct and manage binary arrays by hand</a:t>
            </a:r>
            <a:endParaRPr sz="3200"/>
          </a:p>
        </p:txBody>
      </p:sp>
      <p:sp>
        <p:nvSpPr>
          <p:cNvPr id="289" name="Google Shape;289;p5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idx="4294967295" type="ctrTitle"/>
          </p:nvPr>
        </p:nvSpPr>
        <p:spPr>
          <a:xfrm>
            <a:off x="623400" y="304800"/>
            <a:ext cx="3253800" cy="954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Attribute</a:t>
            </a:r>
            <a:endParaRPr b="1" sz="3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endParaRPr b="1" sz="3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7"/>
          <p:cNvSpPr/>
          <p:nvPr/>
        </p:nvSpPr>
        <p:spPr>
          <a:xfrm>
            <a:off x="1044600" y="4294100"/>
            <a:ext cx="2106600" cy="2106600"/>
          </a:xfrm>
          <a:prstGeom prst="ellipse">
            <a:avLst/>
          </a:prstGeom>
          <a:solidFill>
            <a:srgbClr val="6AA84F"/>
          </a:solidFill>
          <a:ln cap="flat" cmpd="sng" w="152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7"/>
          <p:cNvSpPr/>
          <p:nvPr/>
        </p:nvSpPr>
        <p:spPr>
          <a:xfrm>
            <a:off x="5921100" y="3641600"/>
            <a:ext cx="3510000" cy="4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instancePositions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instanceRadius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instanceFillColors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instanceLineColors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instanceLineWidth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57"/>
          <p:cNvSpPr/>
          <p:nvPr/>
        </p:nvSpPr>
        <p:spPr>
          <a:xfrm>
            <a:off x="9583250" y="3641600"/>
            <a:ext cx="8247600" cy="4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[x0, y0, z0, x1, y1, z1, …]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r1, …]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[w0, w1, …]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57"/>
          <p:cNvSpPr/>
          <p:nvPr/>
        </p:nvSpPr>
        <p:spPr>
          <a:xfrm>
            <a:off x="5943000" y="2834750"/>
            <a:ext cx="3510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57"/>
          <p:cNvSpPr/>
          <p:nvPr/>
        </p:nvSpPr>
        <p:spPr>
          <a:xfrm>
            <a:off x="9690826" y="2834750"/>
            <a:ext cx="3510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Buffer Layout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57"/>
          <p:cNvSpPr/>
          <p:nvPr/>
        </p:nvSpPr>
        <p:spPr>
          <a:xfrm>
            <a:off x="645812" y="2834750"/>
            <a:ext cx="3510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ScatterplotLayer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57"/>
          <p:cNvSpPr/>
          <p:nvPr/>
        </p:nvSpPr>
        <p:spPr>
          <a:xfrm>
            <a:off x="2084300" y="4303050"/>
            <a:ext cx="3563450" cy="1098200"/>
          </a:xfrm>
          <a:custGeom>
            <a:rect b="b" l="l" r="r" t="t"/>
            <a:pathLst>
              <a:path extrusionOk="0" h="21964" w="71269">
                <a:moveTo>
                  <a:pt x="0" y="21964"/>
                </a:moveTo>
                <a:lnTo>
                  <a:pt x="21963" y="0"/>
                </a:lnTo>
                <a:lnTo>
                  <a:pt x="7126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302" name="Google Shape;302;p57"/>
          <p:cNvCxnSpPr/>
          <p:nvPr/>
        </p:nvCxnSpPr>
        <p:spPr>
          <a:xfrm rot="10800000">
            <a:off x="2398188" y="5547324"/>
            <a:ext cx="324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3" name="Google Shape;303;p57"/>
          <p:cNvCxnSpPr/>
          <p:nvPr/>
        </p:nvCxnSpPr>
        <p:spPr>
          <a:xfrm rot="10800000">
            <a:off x="2599788" y="6211503"/>
            <a:ext cx="304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4" name="Google Shape;304;p57"/>
          <p:cNvSpPr/>
          <p:nvPr/>
        </p:nvSpPr>
        <p:spPr>
          <a:xfrm>
            <a:off x="3137650" y="4896962"/>
            <a:ext cx="2487700" cy="481850"/>
          </a:xfrm>
          <a:custGeom>
            <a:rect b="b" l="l" r="r" t="t"/>
            <a:pathLst>
              <a:path extrusionOk="0" h="9637" w="49754">
                <a:moveTo>
                  <a:pt x="0" y="9637"/>
                </a:moveTo>
                <a:lnTo>
                  <a:pt x="9637" y="0"/>
                </a:lnTo>
                <a:lnTo>
                  <a:pt x="4975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305" name="Google Shape;305;p57"/>
          <p:cNvCxnSpPr>
            <a:endCxn id="295" idx="6"/>
          </p:cNvCxnSpPr>
          <p:nvPr/>
        </p:nvCxnSpPr>
        <p:spPr>
          <a:xfrm flipH="1" rot="10800000">
            <a:off x="2151600" y="5347400"/>
            <a:ext cx="999600" cy="3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57"/>
          <p:cNvCxnSpPr/>
          <p:nvPr/>
        </p:nvCxnSpPr>
        <p:spPr>
          <a:xfrm rot="10800000">
            <a:off x="2106724" y="6257100"/>
            <a:ext cx="0" cy="29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" name="Google Shape;307;p57"/>
          <p:cNvSpPr/>
          <p:nvPr/>
        </p:nvSpPr>
        <p:spPr>
          <a:xfrm>
            <a:off x="2084262" y="6544250"/>
            <a:ext cx="3563606" cy="302600"/>
          </a:xfrm>
          <a:custGeom>
            <a:rect b="b" l="l" r="r" t="t"/>
            <a:pathLst>
              <a:path extrusionOk="0" h="6052" w="72167">
                <a:moveTo>
                  <a:pt x="0" y="0"/>
                </a:moveTo>
                <a:lnTo>
                  <a:pt x="6051" y="6052"/>
                </a:lnTo>
                <a:lnTo>
                  <a:pt x="72167" y="5827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308" name="Google Shape;308;p57"/>
          <p:cNvSpPr txBox="1"/>
          <p:nvPr/>
        </p:nvSpPr>
        <p:spPr>
          <a:xfrm>
            <a:off x="84225" y="9737175"/>
            <a:ext cx="99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" sz="17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deck.gl Technical Deep Dive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presentation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</a:t>
            </a:r>
            <a:endParaRPr/>
          </a:p>
        </p:txBody>
      </p:sp>
      <p:sp>
        <p:nvSpPr>
          <p:cNvPr id="314" name="Google Shape;314;p58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15" name="Google Shape;315;p58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Language-independent columnar memory format</a:t>
            </a:r>
            <a:endParaRPr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Seamless data interchange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Ecosystem: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11 I</a:t>
            </a:r>
            <a:r>
              <a:rPr lang="en" sz="3200"/>
              <a:t>mplementations in JS, Python, R, C++, and more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DataFrame tools built on Arrow</a:t>
            </a:r>
            <a:endParaRPr sz="3200"/>
          </a:p>
        </p:txBody>
      </p:sp>
      <p:pic>
        <p:nvPicPr>
          <p:cNvPr id="316" name="Google Shape;3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9687" y="1457850"/>
            <a:ext cx="8838876" cy="846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22" name="Google Shape;322;p5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23" name="Google Shape;323;p59"/>
          <p:cNvSpPr txBox="1"/>
          <p:nvPr>
            <p:ph idx="3" type="body"/>
          </p:nvPr>
        </p:nvSpPr>
        <p:spPr>
          <a:xfrm>
            <a:off x="733375" y="3171325"/>
            <a:ext cx="1451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Defines storage of geospatial data in Arrow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Full data type system of Arrow is available for attribute data.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Ecosystem: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GDAL 3.5+, GeoPandas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Can be loaded in non-spatial Arrow tools</a:t>
            </a:r>
            <a:endParaRPr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lang="en" sz="3200"/>
              <a:t>Makes it </a:t>
            </a:r>
            <a:r>
              <a:rPr b="1" lang="en" sz="3200"/>
              <a:t>easy</a:t>
            </a:r>
            <a:r>
              <a:rPr lang="en" sz="3200"/>
              <a:t> for users to construct GeoArrow from their existing tools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title"/>
          </p:nvPr>
        </p:nvSpPr>
        <p:spPr>
          <a:xfrm>
            <a:off x="365725" y="730925"/>
            <a:ext cx="163212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Point Representation</a:t>
            </a:r>
            <a:endParaRPr/>
          </a:p>
        </p:txBody>
      </p:sp>
      <p:sp>
        <p:nvSpPr>
          <p:cNvPr id="329" name="Google Shape;329;p6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330" name="Google Shape;330;p60"/>
          <p:cNvSpPr txBox="1"/>
          <p:nvPr>
            <p:ph idx="3" type="body"/>
          </p:nvPr>
        </p:nvSpPr>
        <p:spPr>
          <a:xfrm>
            <a:off x="733375" y="3171325"/>
            <a:ext cx="9293400" cy="6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Logical layout</a:t>
            </a:r>
            <a:r>
              <a:rPr lang="en" sz="3200"/>
              <a:t>: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FixedSizeList[2]&lt;double&gt;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lang="en" sz="3200"/>
              <a:t>Physical layout: Single </a:t>
            </a:r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Float64Array</a:t>
            </a:r>
            <a:endParaRPr sz="3200">
              <a:latin typeface="Roboto Mono"/>
              <a:ea typeface="Roboto Mono"/>
              <a:cs typeface="Roboto Mono"/>
              <a:sym typeface="Roboto Mono"/>
            </a:endParaRPr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Helvetica Neue"/>
              <a:buChar char="○"/>
            </a:pPr>
            <a:r>
              <a:rPr lang="en" sz="3200"/>
              <a:t>Arrow provides access to </a:t>
            </a:r>
            <a:r>
              <a:rPr b="1" lang="en" sz="3200"/>
              <a:t>both</a:t>
            </a:r>
            <a:r>
              <a:rPr lang="en" sz="3200"/>
              <a:t> layouts.</a:t>
            </a:r>
            <a:endParaRPr sz="3200"/>
          </a:p>
        </p:txBody>
      </p:sp>
      <p:pic>
        <p:nvPicPr>
          <p:cNvPr id="331" name="Google Shape;3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475" y="2559725"/>
            <a:ext cx="7526825" cy="28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150" y="6629249"/>
            <a:ext cx="15255700" cy="23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0"/>
          <p:cNvSpPr txBox="1"/>
          <p:nvPr/>
        </p:nvSpPr>
        <p:spPr>
          <a:xfrm>
            <a:off x="12088388" y="5641625"/>
            <a:ext cx="362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layout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7333488" y="9189750"/>
            <a:ext cx="362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layout</a:t>
            </a:r>
            <a:endParaRPr sz="2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SQ Master Template">
  <a:themeElements>
    <a:clrScheme name="Simple Light">
      <a:dk1>
        <a:srgbClr val="171417"/>
      </a:dk1>
      <a:lt1>
        <a:srgbClr val="FFFFFF"/>
      </a:lt1>
      <a:dk2>
        <a:srgbClr val="595959"/>
      </a:dk2>
      <a:lt2>
        <a:srgbClr val="F5F5F5"/>
      </a:lt2>
      <a:accent1>
        <a:srgbClr val="3333FF"/>
      </a:accent1>
      <a:accent2>
        <a:srgbClr val="CBB8F7"/>
      </a:accent2>
      <a:accent3>
        <a:srgbClr val="0E0E76"/>
      </a:accent3>
      <a:accent4>
        <a:srgbClr val="2ED9C3"/>
      </a:accent4>
      <a:accent5>
        <a:srgbClr val="97DAF8"/>
      </a:accent5>
      <a:accent6>
        <a:srgbClr val="FFC27A"/>
      </a:accent6>
      <a:hlink>
        <a:srgbClr val="3333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